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Economica"/>
      <p:regular r:id="rId36"/>
      <p:bold r:id="rId37"/>
      <p:italic r:id="rId38"/>
      <p:boldItalic r:id="rId39"/>
    </p:embeddedFont>
    <p:embeddedFont>
      <p:font typeface="Lobster"/>
      <p:regular r:id="rId40"/>
    </p:embeddedFont>
    <p:embeddedFont>
      <p:font typeface="Fredoka One"/>
      <p:regular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Tiffany Leo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bster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regular.fntdata"/><Relationship Id="rId41" Type="http://schemas.openxmlformats.org/officeDocument/2006/relationships/font" Target="fonts/FredokaOne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Economica-bold.fntdata"/><Relationship Id="rId14" Type="http://schemas.openxmlformats.org/officeDocument/2006/relationships/slide" Target="slides/slide8.xml"/><Relationship Id="rId36" Type="http://schemas.openxmlformats.org/officeDocument/2006/relationships/font" Target="fonts/Economica-regular.fntdata"/><Relationship Id="rId17" Type="http://schemas.openxmlformats.org/officeDocument/2006/relationships/slide" Target="slides/slide11.xml"/><Relationship Id="rId39" Type="http://schemas.openxmlformats.org/officeDocument/2006/relationships/font" Target="fonts/Economica-boldItalic.fntdata"/><Relationship Id="rId16" Type="http://schemas.openxmlformats.org/officeDocument/2006/relationships/slide" Target="slides/slide10.xml"/><Relationship Id="rId38" Type="http://schemas.openxmlformats.org/officeDocument/2006/relationships/font" Target="fonts/Economica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3-25T08:28:41.712">
    <p:pos x="795" y="161"/>
    <p:text>Idk if we should include this? Also if it should be put earlier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free-icon/meeting_755192?term=interview&amp;page=1&amp;position=4" TargetMode="External"/><Relationship Id="rId3" Type="http://schemas.openxmlformats.org/officeDocument/2006/relationships/hyperlink" Target="https://www.flaticon.com/free-icon/website_1641037" TargetMode="External"/><Relationship Id="rId4" Type="http://schemas.openxmlformats.org/officeDocument/2006/relationships/hyperlink" Target="https://www.flaticon.com/free-icon/sketch_681560?term=design&amp;page=1&amp;position=24" TargetMode="External"/><Relationship Id="rId5" Type="http://schemas.openxmlformats.org/officeDocument/2006/relationships/hyperlink" Target="https://www.flaticon.com/free-icon/html_1826760?term=code&amp;page=1&amp;position=78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free-icon/android_888839?term=android&amp;page=1&amp;position=1" TargetMode="External"/><Relationship Id="rId3" Type="http://schemas.openxmlformats.org/officeDocument/2006/relationships/hyperlink" Target="https://www.flaticon.com/free-icon/server_758345?term=server&amp;page=1&amp;position=47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free-icon/search_202479?term=search%20button&amp;page=1&amp;position=9" TargetMode="External"/><Relationship Id="rId3" Type="http://schemas.openxmlformats.org/officeDocument/2006/relationships/hyperlink" Target="https://www.flaticon.com/free-icon/ear_1005531?term=listen&amp;page=1&amp;position=3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free-icon/strategy_2728193?term=strategy&amp;page=1&amp;position=2" TargetMode="External"/><Relationship Id="rId3" Type="http://schemas.openxmlformats.org/officeDocument/2006/relationships/hyperlink" Target="https://www.flaticon.com/free-icon/powerplant_2728420?term=factory&amp;page=1&amp;position=85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free-icon/drive_281771?term=google%20drive&amp;page=1&amp;position=28" TargetMode="External"/><Relationship Id="rId3" Type="http://schemas.openxmlformats.org/officeDocument/2006/relationships/hyperlink" Target="https://www.flaticon.com/free-icon/github_2111422?term=GITHUB&amp;page=1&amp;position=24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free-icon/strategy_2728193?term=strategy&amp;page=1&amp;position=2" TargetMode="External"/><Relationship Id="rId3" Type="http://schemas.openxmlformats.org/officeDocument/2006/relationships/hyperlink" Target="https://www.flaticon.com/free-icon/powerplant_2728420?term=factory&amp;page=1&amp;position=85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tudentshow.com/gallery/28510263/TransitLink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free-icon/user_1077012?term=person&amp;page=1&amp;position=32" TargetMode="External"/><Relationship Id="rId3" Type="http://schemas.openxmlformats.org/officeDocument/2006/relationships/hyperlink" Target="https://www.flaticon.com/free-icon/google-maps_888856?term=GOOGLE%20maps&amp;page=1&amp;position=18" TargetMode="External"/><Relationship Id="rId4" Type="http://schemas.openxmlformats.org/officeDocument/2006/relationships/hyperlink" Target="https://www.flaticon.com/free-icon/government-buildings_675240?term=government&amp;page=1&amp;position=11" TargetMode="External"/><Relationship Id="rId5" Type="http://schemas.openxmlformats.org/officeDocument/2006/relationships/hyperlink" Target="https://www.flaticon.com/free-icon/train_2729904?term=train&amp;page=1&amp;position=1" TargetMode="External"/><Relationship Id="rId6" Type="http://schemas.openxmlformats.org/officeDocument/2006/relationships/hyperlink" Target="https://www.flaticon.com/free-icon/sunny_979585?term=weather&amp;page=1&amp;position=14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draw.co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1c9c82cd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1c9c82cd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25ce5fcd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25ce5fcd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develop this project, we followed the software development lifecycle.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During the requirements elicitation phase, we created our functional and nonfunctional requirements.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During the requirements analysis phase, we created our analysis models, such as our use case model and dialog map, based on the requirements.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During the system &amp; object design phase, we developed our system architecture and used design patterns for our object design.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that, we started implementing our code based on the previous phases.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 Elicitation: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https://www.flaticon.com/free-icon/meeting_755192?term=interview&amp;page=1&amp;position=4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 Analysis: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https://www.flaticon.com/free-icon/website_1641037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&amp; Object Design: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https://www.flaticon.com/free-icon/sketch_681560?term=design&amp;page=1&amp;position=24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https://www.flaticon.com/free-icon/html_1826760?term=code&amp;page=1&amp;position=78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1fa868a6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1fa868a6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1fa868a6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1fa868a6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Frontend: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https://www.flaticon.com/free-icon/android_888839?term=android&amp;page=1&amp;position=1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https://www.flaticon.com/free-icon/server_758345?term=server&amp;page=1&amp;position=47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1fa868a6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1fa868a6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1fa868a6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1fa868a6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Observer Pattern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Problem: Have many objects (observers) to receive an update when another object (subject) changes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Pros: Abstracts coupling between subject &amp; observer, supports broadcast communication, enables reusability of subjects &amp; observers independently of each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Button: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https://www.flaticon.com/free-icon/search_202479?term=search%20button&amp;page=1&amp;position=9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Listen: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https://www.flaticon.com/free-icon/ear_1005531?term=listen&amp;page=1&amp;position=3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25ce5fcd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25ce5fcd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Strategy pattern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Problem: Algorithms/objects should be interchangeable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Pros: </a:t>
            </a:r>
            <a:r>
              <a:rPr lang="en-GB"/>
              <a:t>Provides encapsulation, hides implementation, allows behaviour change at runtime, allows you to create a new strategy by adding a subclass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Factory Pattern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Problem: Have a set of classes, but don’t know which you’ll need until runtime, don’t want to expose the client to creation logic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Pros: Encapsulate object creation (remove duplicate object creation code), easy to extend, replace or add new subclasses, easy to change object creation logic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Strategy: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https://www.flaticon.com/free-icon/strategy_2728193?term=strategy&amp;page=1&amp;position=2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Factory: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https://www.flaticon.com/free-icon/powerplant_2728420?term=factory&amp;page=1&amp;position=85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1c9c82cd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1c9c82cd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Traceability?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Google Drive: </a:t>
            </a:r>
            <a:r>
              <a:rPr lang="en-GB" u="sng">
                <a:solidFill>
                  <a:schemeClr val="accent5"/>
                </a:solidFill>
                <a:hlinkClick r:id="rId2"/>
              </a:rPr>
              <a:t>https://www.flaticon.com/free-icon/drive_281771?term=google%20drive&amp;page=1&amp;position=28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https://www.flaticon.com/free-icon/github_2111422?term=GITHUB&amp;page=1&amp;position=24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1fa868a6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1fa868a6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61ad53da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61ad53da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0f33f2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20f33f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1c9c82cd3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1c9c82cd3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261ad53da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261ad53da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Strategy pattern + factory pattern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Strategy: </a:t>
            </a:r>
            <a:r>
              <a:rPr lang="en-GB" u="sng">
                <a:solidFill>
                  <a:schemeClr val="accent5"/>
                </a:solidFill>
                <a:hlinkClick r:id="rId2"/>
              </a:rPr>
              <a:t>https://www.flaticon.com/free-icon/strategy_2728193?term=strategy&amp;page=1&amp;position=2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Factory: </a:t>
            </a:r>
            <a:r>
              <a:rPr lang="en-GB" u="sng">
                <a:solidFill>
                  <a:schemeClr val="accent5"/>
                </a:solidFill>
                <a:hlinkClick r:id="rId3"/>
              </a:rPr>
              <a:t>https://www.flaticon.com/free-icon/powerplant_2728420?term=factory&amp;page=1&amp;position=85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261ad53da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261ad53da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261ad53da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261ad53da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1c9c82cd3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1c9c82cd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20f33f27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20f33f27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1feb32b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1feb32b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use google map direction api to find possible routes from origin to destination. The direction api will return a response to us in json format andd we will extrac a list of routes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20f33f2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20f33f2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1fa868a6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1fa868a6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1c9dcadb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1c9dcadb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1c9c82cd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1c9c82cd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257cfd19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257cfd19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accent5"/>
                </a:solidFill>
                <a:hlinkClick r:id="rId2"/>
              </a:rPr>
              <a:t>http://www.studentshow.com/zgallery/28510263/TransitLink</a:t>
            </a:r>
            <a:endParaRPr sz="45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1c9c82cd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1c9c82cd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257cfd19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257cfd19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1c9c82cd3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1c9c82cd3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257cfd19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257cfd19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1fa868a6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1fa868a6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</a:t>
            </a:r>
            <a:r>
              <a:rPr lang="en-GB"/>
              <a:t>ser: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https://www.flaticon.com/free-icon/user_1077012?term=person&amp;page=1&amp;position=32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Maps: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https://www.flaticon.com/free-icon/google-maps_888856?term=GOOGLE%20maps&amp;page=1&amp;position=18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Data.gov.sg: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https://www.flaticon.com/free-icon/government-buildings_675240?term=government&amp;page=1&amp;position=11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LTA DataMall: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https://www.flaticon.com/free-icon/train_2729904?term=train&amp;page=1&amp;position=1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AirVisual API: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https://www.flaticon.com/free-icon/sunny_979585?term=weather&amp;page=1&amp;position=14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1c9c82cd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1c9c82cd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https://undraw.co/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tkleong10-farely-server.herokuapp.com/api/find-routes/?fare_type=3&amp;origin=ntu&amp;destination=changi%20airport" TargetMode="External"/><Relationship Id="rId4" Type="http://schemas.openxmlformats.org/officeDocument/2006/relationships/hyperlink" Target="https://rtkleong10-farely-server.herokuapp.com/docs/apis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8031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Farely 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Brought to you by Chill </a:t>
            </a:r>
            <a:endParaRPr sz="24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6509850" y="3073569"/>
            <a:ext cx="3054600" cy="15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Chulpaibul Jiraporn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Leong Ko Rixie Tiffany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Nguyen Duy Khanh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Rachel Khan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Tran Anh Tai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/>
              <a:t>Truong Quang Duc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Software Development Lifecycle</a:t>
            </a:r>
            <a:endParaRPr b="1"/>
          </a:p>
        </p:txBody>
      </p:sp>
      <p:grpSp>
        <p:nvGrpSpPr>
          <p:cNvPr id="151" name="Google Shape;151;p22"/>
          <p:cNvGrpSpPr/>
          <p:nvPr/>
        </p:nvGrpSpPr>
        <p:grpSpPr>
          <a:xfrm>
            <a:off x="1296988" y="3246538"/>
            <a:ext cx="2756700" cy="1743099"/>
            <a:chOff x="1296988" y="3259351"/>
            <a:chExt cx="2756700" cy="1743099"/>
          </a:xfrm>
        </p:grpSpPr>
        <p:sp>
          <p:nvSpPr>
            <p:cNvPr id="152" name="Google Shape;152;p22"/>
            <p:cNvSpPr txBox="1"/>
            <p:nvPr/>
          </p:nvSpPr>
          <p:spPr>
            <a:xfrm>
              <a:off x="1296988" y="4487650"/>
              <a:ext cx="27567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rPr>
                <a:t>Implementation</a:t>
              </a:r>
              <a:endParaRPr sz="24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61224" y="3259351"/>
              <a:ext cx="1228275" cy="12282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22"/>
          <p:cNvGrpSpPr/>
          <p:nvPr/>
        </p:nvGrpSpPr>
        <p:grpSpPr>
          <a:xfrm>
            <a:off x="5090300" y="1034200"/>
            <a:ext cx="2756700" cy="1654050"/>
            <a:chOff x="5090300" y="958000"/>
            <a:chExt cx="2756700" cy="1654050"/>
          </a:xfrm>
        </p:grpSpPr>
        <p:sp>
          <p:nvSpPr>
            <p:cNvPr id="155" name="Google Shape;155;p22"/>
            <p:cNvSpPr txBox="1"/>
            <p:nvPr/>
          </p:nvSpPr>
          <p:spPr>
            <a:xfrm>
              <a:off x="5090300" y="2097250"/>
              <a:ext cx="27567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rPr>
                <a:t>Requirements Analysis</a:t>
              </a:r>
              <a:endParaRPr sz="24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156" name="Google Shape;15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4513" y="958000"/>
              <a:ext cx="1228275" cy="122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" name="Google Shape;157;p22"/>
          <p:cNvGrpSpPr/>
          <p:nvPr/>
        </p:nvGrpSpPr>
        <p:grpSpPr>
          <a:xfrm>
            <a:off x="5090288" y="3246549"/>
            <a:ext cx="2756700" cy="1743076"/>
            <a:chOff x="5090288" y="3170349"/>
            <a:chExt cx="2756700" cy="1743076"/>
          </a:xfrm>
        </p:grpSpPr>
        <p:sp>
          <p:nvSpPr>
            <p:cNvPr id="158" name="Google Shape;158;p22"/>
            <p:cNvSpPr txBox="1"/>
            <p:nvPr/>
          </p:nvSpPr>
          <p:spPr>
            <a:xfrm>
              <a:off x="5090288" y="4398625"/>
              <a:ext cx="27567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rPr>
                <a:t>System &amp; Object Design</a:t>
              </a:r>
              <a:endParaRPr sz="24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159" name="Google Shape;15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54524" y="3170349"/>
              <a:ext cx="1228275" cy="1228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22"/>
          <p:cNvGrpSpPr/>
          <p:nvPr/>
        </p:nvGrpSpPr>
        <p:grpSpPr>
          <a:xfrm>
            <a:off x="1297000" y="1034200"/>
            <a:ext cx="2756700" cy="1743075"/>
            <a:chOff x="1297000" y="958000"/>
            <a:chExt cx="2756700" cy="1743075"/>
          </a:xfrm>
        </p:grpSpPr>
        <p:sp>
          <p:nvSpPr>
            <p:cNvPr id="161" name="Google Shape;161;p22"/>
            <p:cNvSpPr txBox="1"/>
            <p:nvPr/>
          </p:nvSpPr>
          <p:spPr>
            <a:xfrm>
              <a:off x="1297000" y="2186275"/>
              <a:ext cx="2756700" cy="51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>
                  <a:solidFill>
                    <a:schemeClr val="dk1"/>
                  </a:solidFill>
                  <a:latin typeface="Economica"/>
                  <a:ea typeface="Economica"/>
                  <a:cs typeface="Economica"/>
                  <a:sym typeface="Economica"/>
                </a:rPr>
                <a:t>Requirements Elicitation</a:t>
              </a:r>
              <a:endParaRPr sz="2400"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pic>
          <p:nvPicPr>
            <p:cNvPr id="162" name="Google Shape;162;p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061213" y="958000"/>
              <a:ext cx="1228275" cy="1228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22"/>
          <p:cNvSpPr/>
          <p:nvPr/>
        </p:nvSpPr>
        <p:spPr>
          <a:xfrm>
            <a:off x="4195500" y="1603825"/>
            <a:ext cx="753000" cy="514800"/>
          </a:xfrm>
          <a:prstGeom prst="rightArrow">
            <a:avLst>
              <a:gd fmla="val 40976" name="adj1"/>
              <a:gd fmla="val 50000" name="adj2"/>
            </a:avLst>
          </a:prstGeom>
          <a:solidFill>
            <a:srgbClr val="C9C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 flipH="1">
            <a:off x="4195498" y="3860700"/>
            <a:ext cx="753000" cy="514800"/>
          </a:xfrm>
          <a:prstGeom prst="rightArrow">
            <a:avLst>
              <a:gd fmla="val 40976" name="adj1"/>
              <a:gd fmla="val 50000" name="adj2"/>
            </a:avLst>
          </a:prstGeom>
          <a:solidFill>
            <a:srgbClr val="C9C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 flipH="1" rot="-5400000">
            <a:off x="6219050" y="2710000"/>
            <a:ext cx="499200" cy="514800"/>
          </a:xfrm>
          <a:prstGeom prst="rightArrow">
            <a:avLst>
              <a:gd fmla="val 40976" name="adj1"/>
              <a:gd fmla="val 50000" name="adj2"/>
            </a:avLst>
          </a:prstGeom>
          <a:solidFill>
            <a:srgbClr val="C9C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System</a:t>
            </a:r>
            <a:r>
              <a:rPr b="1" lang="en-GB"/>
              <a:t> Design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0779" y="958000"/>
            <a:ext cx="932750" cy="9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Client &amp; Server + Layered System</a:t>
            </a:r>
            <a:endParaRPr b="1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75" y="2043150"/>
            <a:ext cx="7872650" cy="28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729" y="958000"/>
            <a:ext cx="932750" cy="9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Object Design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Observer Pattern</a:t>
            </a:r>
            <a:endParaRPr b="1"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837" y="958000"/>
            <a:ext cx="5978324" cy="313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913" y="958000"/>
            <a:ext cx="932774" cy="9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12" y="1034200"/>
            <a:ext cx="932774" cy="93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Factory Pattern + Strategy Pattern</a:t>
            </a:r>
            <a:endParaRPr b="1"/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888" y="1044800"/>
            <a:ext cx="5336974" cy="390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325" y="958000"/>
            <a:ext cx="932774" cy="9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000" y="2452711"/>
            <a:ext cx="932774" cy="932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Traceability</a:t>
            </a:r>
            <a:endParaRPr b="1"/>
          </a:p>
        </p:txBody>
      </p:sp>
      <p:sp>
        <p:nvSpPr>
          <p:cNvPr id="205" name="Google Shape;205;p28"/>
          <p:cNvSpPr txBox="1"/>
          <p:nvPr/>
        </p:nvSpPr>
        <p:spPr>
          <a:xfrm>
            <a:off x="842850" y="3618875"/>
            <a:ext cx="3690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Docs: Google Drive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274" y="1427700"/>
            <a:ext cx="2191150" cy="21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575" y="1427700"/>
            <a:ext cx="2191150" cy="21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4611150" y="3618875"/>
            <a:ext cx="3690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Code</a:t>
            </a: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: GitHub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4178700" y="2178450"/>
            <a:ext cx="786600" cy="7866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51" y="1267459"/>
            <a:ext cx="3690000" cy="235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150" y="1267462"/>
            <a:ext cx="3690000" cy="235140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Traceability</a:t>
            </a:r>
            <a:endParaRPr b="1"/>
          </a:p>
        </p:txBody>
      </p:sp>
      <p:sp>
        <p:nvSpPr>
          <p:cNvPr id="217" name="Google Shape;217;p29"/>
          <p:cNvSpPr txBox="1"/>
          <p:nvPr/>
        </p:nvSpPr>
        <p:spPr>
          <a:xfrm>
            <a:off x="842850" y="3618875"/>
            <a:ext cx="3690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Docs: Google Drive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4611150" y="3618875"/>
            <a:ext cx="3690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Code: GitHub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Case: Calculate Fare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Description</a:t>
            </a:r>
            <a:endParaRPr b="1"/>
          </a:p>
        </p:txBody>
      </p:sp>
      <p:sp>
        <p:nvSpPr>
          <p:cNvPr id="229" name="Google Shape;229;p31"/>
          <p:cNvSpPr txBox="1"/>
          <p:nvPr/>
        </p:nvSpPr>
        <p:spPr>
          <a:xfrm>
            <a:off x="1218450" y="958000"/>
            <a:ext cx="67071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rabi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The system fetches bus, MRT and LRT fare data from data.gov.sg API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rabi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The system fetches the bus service information from the Land Transport Authority’s DataMall API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rabi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The system calculates the total price using the data queried from Land Transport Authority’s DataMall and Data.gov.sg API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Overview</a:t>
            </a:r>
            <a:endParaRPr sz="4800"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 A R E L Y</a:t>
            </a:r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Project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Features / Functionality       (Use Case)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Software Engineering Practices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System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Object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Traceability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One Use Case: Calculate Fare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Live</a:t>
            </a:r>
            <a:r>
              <a:rPr lang="en-GB"/>
              <a:t> 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Q&amp;A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Class Diagram</a:t>
            </a:r>
            <a:endParaRPr b="1"/>
          </a:p>
        </p:txBody>
      </p:sp>
      <p:pic>
        <p:nvPicPr>
          <p:cNvPr id="235" name="Google Shape;2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263" y="1044800"/>
            <a:ext cx="5182699" cy="3330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963" y="958000"/>
            <a:ext cx="932774" cy="9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238" y="2376511"/>
            <a:ext cx="932774" cy="932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Sequence Diagram</a:t>
            </a:r>
            <a:endParaRPr b="1"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74" y="958000"/>
            <a:ext cx="7669648" cy="31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Implementation</a:t>
            </a:r>
            <a:endParaRPr b="1"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550" y="957999"/>
            <a:ext cx="4684893" cy="41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/>
          <p:nvPr/>
        </p:nvSpPr>
        <p:spPr>
          <a:xfrm rot="5400000">
            <a:off x="4290450" y="1106900"/>
            <a:ext cx="3150600" cy="29565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 rotWithShape="1">
          <a:blip r:embed="rId3">
            <a:alphaModFix/>
          </a:blip>
          <a:srcRect b="0" l="6648" r="33015" t="31586"/>
          <a:stretch/>
        </p:blipFill>
        <p:spPr>
          <a:xfrm>
            <a:off x="1511700" y="1004900"/>
            <a:ext cx="3347325" cy="31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>
            <p:ph type="title"/>
          </p:nvPr>
        </p:nvSpPr>
        <p:spPr>
          <a:xfrm>
            <a:off x="3532025" y="1806450"/>
            <a:ext cx="47772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Demo 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/>
          <p:nvPr/>
        </p:nvSpPr>
        <p:spPr>
          <a:xfrm>
            <a:off x="0" y="-58225"/>
            <a:ext cx="9144000" cy="5201700"/>
          </a:xfrm>
          <a:prstGeom prst="rect">
            <a:avLst/>
          </a:prstGeom>
          <a:solidFill>
            <a:srgbClr val="2F8C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26" y="544825"/>
            <a:ext cx="1968225" cy="400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348" y="570150"/>
            <a:ext cx="1968225" cy="400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725" y="527850"/>
            <a:ext cx="1968225" cy="4070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3913" y="522275"/>
            <a:ext cx="1968226" cy="40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25" y="1579550"/>
            <a:ext cx="3351349" cy="33299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" name="Google Shape;271;p37"/>
          <p:cNvSpPr txBox="1"/>
          <p:nvPr>
            <p:ph idx="4294967295" type="ctrTitle"/>
          </p:nvPr>
        </p:nvSpPr>
        <p:spPr>
          <a:xfrm>
            <a:off x="1263150" y="129175"/>
            <a:ext cx="6617700" cy="16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Backend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/>
              <a:t>External API Services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2" name="Google Shape;272;p37"/>
          <p:cNvSpPr txBox="1"/>
          <p:nvPr/>
        </p:nvSpPr>
        <p:spPr>
          <a:xfrm>
            <a:off x="1207050" y="1257050"/>
            <a:ext cx="7339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4077375" y="1257050"/>
            <a:ext cx="5053800" cy="3740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rabi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Google Maps API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lphaL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Directions API 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lphaL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Places API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rabi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LTA DataMall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rabi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Data.gov.sg  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lphaL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Fares for Express Bus Services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lphaL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Fares for Feeder Bus Services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lphaL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Fares for Trunk Bus Services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conomica"/>
              <a:buAutoNum type="alphaLcPeriod"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Fares for MRT and LRT Services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/>
        </p:nvSpPr>
        <p:spPr>
          <a:xfrm>
            <a:off x="2177250" y="1457850"/>
            <a:ext cx="4789500" cy="22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3"/>
              </a:rPr>
              <a:t>Backend API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4"/>
              </a:rPr>
              <a:t>Backend Documentation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/>
        </p:nvSpPr>
        <p:spPr>
          <a:xfrm>
            <a:off x="3219263" y="1010000"/>
            <a:ext cx="3690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Documentation: Duc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738" y="958000"/>
            <a:ext cx="755924" cy="75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Work Breakdown</a:t>
            </a:r>
            <a:endParaRPr b="1"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737" y="4091038"/>
            <a:ext cx="755924" cy="7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4739" y="3029375"/>
            <a:ext cx="755922" cy="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3219263" y="3081375"/>
            <a:ext cx="3690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Frontend: Tai &amp; Khanh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3219263" y="4143050"/>
            <a:ext cx="3690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Backend</a:t>
            </a: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: Jiraporn &amp; Tiffany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3219263" y="2071688"/>
            <a:ext cx="3690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Design: Rachel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91" name="Google Shape;29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4737" y="2019689"/>
            <a:ext cx="755924" cy="75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/>
          <p:nvPr/>
        </p:nvSpPr>
        <p:spPr>
          <a:xfrm>
            <a:off x="0" y="-58225"/>
            <a:ext cx="9144000" cy="5201700"/>
          </a:xfrm>
          <a:prstGeom prst="rect">
            <a:avLst/>
          </a:prstGeom>
          <a:solidFill>
            <a:srgbClr val="2F8C8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40"/>
          <p:cNvGrpSpPr/>
          <p:nvPr/>
        </p:nvGrpSpPr>
        <p:grpSpPr>
          <a:xfrm rot="-275">
            <a:off x="5477034" y="699072"/>
            <a:ext cx="2557491" cy="5089212"/>
            <a:chOff x="1073925" y="399090"/>
            <a:chExt cx="2043050" cy="4267325"/>
          </a:xfrm>
        </p:grpSpPr>
        <p:pic>
          <p:nvPicPr>
            <p:cNvPr id="298" name="Google Shape;298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73925" y="614913"/>
              <a:ext cx="2043050" cy="3913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40"/>
            <p:cNvPicPr preferRelativeResize="0"/>
            <p:nvPr/>
          </p:nvPicPr>
          <p:blipFill rotWithShape="1">
            <a:blip r:embed="rId3">
              <a:alphaModFix/>
            </a:blip>
            <a:srcRect b="80788" l="0" r="0" t="0"/>
            <a:stretch/>
          </p:blipFill>
          <p:spPr>
            <a:xfrm>
              <a:off x="1073925" y="399090"/>
              <a:ext cx="2043050" cy="75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40"/>
            <p:cNvPicPr preferRelativeResize="0"/>
            <p:nvPr/>
          </p:nvPicPr>
          <p:blipFill rotWithShape="1">
            <a:blip r:embed="rId3">
              <a:alphaModFix/>
            </a:blip>
            <a:srcRect b="80788" l="0" r="0" t="0"/>
            <a:stretch/>
          </p:blipFill>
          <p:spPr>
            <a:xfrm>
              <a:off x="1073925" y="3914540"/>
              <a:ext cx="2043050" cy="751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1" name="Google Shape;3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5">
            <a:off x="5377879" y="506457"/>
            <a:ext cx="2755777" cy="577063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>
            <p:ph idx="4294967295" type="ctrTitle"/>
          </p:nvPr>
        </p:nvSpPr>
        <p:spPr>
          <a:xfrm>
            <a:off x="-690425" y="2398625"/>
            <a:ext cx="57303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Thank You</a:t>
            </a:r>
            <a:endParaRPr sz="48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1458000" y="1819850"/>
            <a:ext cx="60210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&amp; Answers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87283" l="33644" r="38318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5"/>
          <p:cNvGrpSpPr/>
          <p:nvPr/>
        </p:nvGrpSpPr>
        <p:grpSpPr>
          <a:xfrm>
            <a:off x="2167735" y="2441446"/>
            <a:ext cx="3309101" cy="2702060"/>
            <a:chOff x="1830473" y="300763"/>
            <a:chExt cx="4129151" cy="3460187"/>
          </a:xfrm>
        </p:grpSpPr>
        <p:pic>
          <p:nvPicPr>
            <p:cNvPr id="77" name="Google Shape;7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30473" y="300763"/>
              <a:ext cx="4129151" cy="3460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5"/>
            <p:cNvPicPr preferRelativeResize="0"/>
            <p:nvPr/>
          </p:nvPicPr>
          <p:blipFill rotWithShape="1">
            <a:blip r:embed="rId3">
              <a:alphaModFix/>
            </a:blip>
            <a:srcRect b="87283" l="33644" r="38318" t="0"/>
            <a:stretch/>
          </p:blipFill>
          <p:spPr>
            <a:xfrm>
              <a:off x="4691675" y="381325"/>
              <a:ext cx="1157650" cy="43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5"/>
            <p:cNvPicPr preferRelativeResize="0"/>
            <p:nvPr/>
          </p:nvPicPr>
          <p:blipFill rotWithShape="1">
            <a:blip r:embed="rId3">
              <a:alphaModFix/>
            </a:blip>
            <a:srcRect b="87283" l="33644" r="38318" t="0"/>
            <a:stretch/>
          </p:blipFill>
          <p:spPr>
            <a:xfrm>
              <a:off x="3161000" y="1247350"/>
              <a:ext cx="1241950" cy="915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" name="Google Shape;80;p15"/>
          <p:cNvGrpSpPr/>
          <p:nvPr/>
        </p:nvGrpSpPr>
        <p:grpSpPr>
          <a:xfrm rot="-275">
            <a:off x="5477034" y="699072"/>
            <a:ext cx="2557491" cy="5089212"/>
            <a:chOff x="1073925" y="399090"/>
            <a:chExt cx="2043050" cy="4267325"/>
          </a:xfrm>
        </p:grpSpPr>
        <p:pic>
          <p:nvPicPr>
            <p:cNvPr id="81" name="Google Shape;8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3925" y="614913"/>
              <a:ext cx="2043050" cy="3913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4">
              <a:alphaModFix/>
            </a:blip>
            <a:srcRect b="80788" l="0" r="0" t="0"/>
            <a:stretch/>
          </p:blipFill>
          <p:spPr>
            <a:xfrm>
              <a:off x="1073925" y="399090"/>
              <a:ext cx="2043050" cy="75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4">
              <a:alphaModFix/>
            </a:blip>
            <a:srcRect b="80788" l="0" r="0" t="0"/>
            <a:stretch/>
          </p:blipFill>
          <p:spPr>
            <a:xfrm>
              <a:off x="1073925" y="3914540"/>
              <a:ext cx="2043050" cy="751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5">
            <a:off x="5377891" y="404870"/>
            <a:ext cx="2755777" cy="577063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idx="4294967295" type="ctrTitle"/>
          </p:nvPr>
        </p:nvSpPr>
        <p:spPr>
          <a:xfrm>
            <a:off x="-555775" y="968275"/>
            <a:ext cx="57303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434343"/>
                </a:solidFill>
                <a:latin typeface="Fredoka One"/>
                <a:ea typeface="Fredoka One"/>
                <a:cs typeface="Fredoka One"/>
                <a:sym typeface="Fredoka One"/>
              </a:rPr>
              <a:t>Journey with </a:t>
            </a:r>
            <a:endParaRPr sz="4800">
              <a:solidFill>
                <a:srgbClr val="434343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434343"/>
                </a:solidFill>
                <a:latin typeface="Fredoka One"/>
                <a:ea typeface="Fredoka One"/>
                <a:cs typeface="Fredoka One"/>
                <a:sym typeface="Fredoka One"/>
              </a:rPr>
              <a:t>Farely</a:t>
            </a:r>
            <a:endParaRPr sz="4800">
              <a:solidFill>
                <a:srgbClr val="434343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52362" r="35023" t="59802"/>
          <a:stretch/>
        </p:blipFill>
        <p:spPr>
          <a:xfrm>
            <a:off x="1750100" y="4057350"/>
            <a:ext cx="417424" cy="10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b="0" l="52362" r="35023" t="59802"/>
          <a:stretch/>
        </p:blipFill>
        <p:spPr>
          <a:xfrm>
            <a:off x="1400000" y="4057350"/>
            <a:ext cx="417424" cy="10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52362" r="35023" t="59802"/>
          <a:stretch/>
        </p:blipFill>
        <p:spPr>
          <a:xfrm>
            <a:off x="982575" y="4057350"/>
            <a:ext cx="417424" cy="10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0" l="52362" r="35023" t="59802"/>
          <a:stretch/>
        </p:blipFill>
        <p:spPr>
          <a:xfrm>
            <a:off x="632275" y="4057350"/>
            <a:ext cx="417424" cy="10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b="0" l="52362" r="35023" t="59802"/>
          <a:stretch/>
        </p:blipFill>
        <p:spPr>
          <a:xfrm>
            <a:off x="215050" y="4057350"/>
            <a:ext cx="417424" cy="10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3">
            <a:alphaModFix/>
          </a:blip>
          <a:srcRect b="0" l="52362" r="35023" t="59802"/>
          <a:stretch/>
        </p:blipFill>
        <p:spPr>
          <a:xfrm>
            <a:off x="-202575" y="4057350"/>
            <a:ext cx="417424" cy="10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206550" y="-180000"/>
            <a:ext cx="8703300" cy="51435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idx="4294967295" type="ctrTitle"/>
          </p:nvPr>
        </p:nvSpPr>
        <p:spPr>
          <a:xfrm>
            <a:off x="3008850" y="227075"/>
            <a:ext cx="33672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Project Overview</a:t>
            </a:r>
            <a:endParaRPr b="1"/>
          </a:p>
        </p:txBody>
      </p:sp>
      <p:sp>
        <p:nvSpPr>
          <p:cNvPr id="98" name="Google Shape;98;p16"/>
          <p:cNvSpPr txBox="1"/>
          <p:nvPr/>
        </p:nvSpPr>
        <p:spPr>
          <a:xfrm>
            <a:off x="888450" y="984900"/>
            <a:ext cx="73395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What is Farely ?</a:t>
            </a:r>
            <a:endParaRPr sz="24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Public transport Android application 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950" y="2411633"/>
            <a:ext cx="2739900" cy="229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050" y="2411633"/>
            <a:ext cx="2739900" cy="229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50" y="2411633"/>
            <a:ext cx="2739900" cy="229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4294967295" type="ctrTitle"/>
          </p:nvPr>
        </p:nvSpPr>
        <p:spPr>
          <a:xfrm>
            <a:off x="3008850" y="227075"/>
            <a:ext cx="31263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Objective</a:t>
            </a:r>
            <a:endParaRPr b="1"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2841125" y="1159402"/>
            <a:ext cx="6313068" cy="1665298"/>
            <a:chOff x="2248572" y="1159404"/>
            <a:chExt cx="6903300" cy="1917000"/>
          </a:xfrm>
        </p:grpSpPr>
        <p:sp>
          <p:nvSpPr>
            <p:cNvPr id="108" name="Google Shape;108;p17"/>
            <p:cNvSpPr/>
            <p:nvPr/>
          </p:nvSpPr>
          <p:spPr>
            <a:xfrm rot="-5400000">
              <a:off x="4741722" y="-1333746"/>
              <a:ext cx="1917000" cy="69033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17"/>
            <p:cNvGrpSpPr/>
            <p:nvPr/>
          </p:nvGrpSpPr>
          <p:grpSpPr>
            <a:xfrm>
              <a:off x="2427388" y="1292288"/>
              <a:ext cx="6561017" cy="1665300"/>
              <a:chOff x="1525800" y="1251900"/>
              <a:chExt cx="6561017" cy="1665300"/>
            </a:xfrm>
          </p:grpSpPr>
          <p:sp>
            <p:nvSpPr>
              <p:cNvPr id="110" name="Google Shape;110;p17"/>
              <p:cNvSpPr txBox="1"/>
              <p:nvPr/>
            </p:nvSpPr>
            <p:spPr>
              <a:xfrm>
                <a:off x="2915117" y="1487564"/>
                <a:ext cx="5171700" cy="117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45720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3000">
                    <a:solidFill>
                      <a:srgbClr val="FFFFFF"/>
                    </a:solidFill>
                    <a:latin typeface="Economica"/>
                    <a:ea typeface="Economica"/>
                    <a:cs typeface="Economica"/>
                    <a:sym typeface="Economica"/>
                  </a:rPr>
                  <a:t>Help commuters to find the best routes for their journeys</a:t>
                </a:r>
                <a:endParaRPr b="1" sz="30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0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endParaRPr>
              </a:p>
            </p:txBody>
          </p:sp>
          <p:pic>
            <p:nvPicPr>
              <p:cNvPr id="111" name="Google Shape;111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23548" r="25460" t="33038"/>
              <a:stretch/>
            </p:blipFill>
            <p:spPr>
              <a:xfrm>
                <a:off x="1525800" y="1251900"/>
                <a:ext cx="1690800" cy="16653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2" name="Google Shape;112;p17"/>
          <p:cNvGrpSpPr/>
          <p:nvPr/>
        </p:nvGrpSpPr>
        <p:grpSpPr>
          <a:xfrm>
            <a:off x="-480429" y="3219860"/>
            <a:ext cx="6364262" cy="1696189"/>
            <a:chOff x="-520825" y="3163500"/>
            <a:chExt cx="7158900" cy="1689600"/>
          </a:xfrm>
        </p:grpSpPr>
        <p:sp>
          <p:nvSpPr>
            <p:cNvPr id="113" name="Google Shape;113;p17"/>
            <p:cNvSpPr/>
            <p:nvPr/>
          </p:nvSpPr>
          <p:spPr>
            <a:xfrm rot="5400000">
              <a:off x="2474225" y="689250"/>
              <a:ext cx="1689600" cy="6638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" name="Google Shape;114;p17"/>
            <p:cNvPicPr preferRelativeResize="0"/>
            <p:nvPr/>
          </p:nvPicPr>
          <p:blipFill rotWithShape="1">
            <a:blip r:embed="rId4">
              <a:alphaModFix/>
            </a:blip>
            <a:srcRect b="34273" l="40781" r="40295" t="39617"/>
            <a:stretch/>
          </p:blipFill>
          <p:spPr>
            <a:xfrm>
              <a:off x="5130050" y="3321425"/>
              <a:ext cx="1292700" cy="1337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5" name="Google Shape;115;p17"/>
            <p:cNvSpPr txBox="1"/>
            <p:nvPr/>
          </p:nvSpPr>
          <p:spPr>
            <a:xfrm>
              <a:off x="-520825" y="3418350"/>
              <a:ext cx="5354700" cy="11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Minimize commuters’ public transportation costs</a:t>
              </a:r>
              <a:endParaRPr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4339225" y="1340675"/>
            <a:ext cx="49647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3</a:t>
            </a: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main features: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AutoNum type="arabicPeriod"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Accept user route queries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AutoNum type="arabicPeriod"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Display sorted routes 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(based on price, distance or time)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AutoNum type="arabicPeriod"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Display route details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1" name="Google Shape;121;p18"/>
          <p:cNvSpPr/>
          <p:nvPr/>
        </p:nvSpPr>
        <p:spPr>
          <a:xfrm rot="-5400000">
            <a:off x="6411750" y="-1095600"/>
            <a:ext cx="866400" cy="55107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4418" l="0" r="34266" t="34295"/>
          <a:stretch/>
        </p:blipFill>
        <p:spPr>
          <a:xfrm>
            <a:off x="1537150" y="1048275"/>
            <a:ext cx="1959225" cy="16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b="0" l="0" r="35052" t="28642"/>
          <a:stretch/>
        </p:blipFill>
        <p:spPr>
          <a:xfrm>
            <a:off x="-107700" y="1900950"/>
            <a:ext cx="2491275" cy="24531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18"/>
          <p:cNvSpPr txBox="1"/>
          <p:nvPr>
            <p:ph idx="4294967295" type="ctrTitle"/>
          </p:nvPr>
        </p:nvSpPr>
        <p:spPr>
          <a:xfrm>
            <a:off x="2468700" y="256600"/>
            <a:ext cx="4964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Features / Functionalities</a:t>
            </a:r>
            <a:endParaRPr b="1"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7825" y="3537775"/>
            <a:ext cx="1475426" cy="12654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4366125" y="1333450"/>
            <a:ext cx="4964700" cy="23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Additional feature :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Display location’s air quality and 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weather 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1" name="Google Shape;131;p19"/>
          <p:cNvSpPr txBox="1"/>
          <p:nvPr>
            <p:ph idx="4294967295" type="ctrTitle"/>
          </p:nvPr>
        </p:nvSpPr>
        <p:spPr>
          <a:xfrm>
            <a:off x="2468700" y="256600"/>
            <a:ext cx="4964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Features / Functionalities</a:t>
            </a:r>
            <a:endParaRPr b="1"/>
          </a:p>
        </p:txBody>
      </p:sp>
      <p:sp>
        <p:nvSpPr>
          <p:cNvPr id="132" name="Google Shape;132;p19"/>
          <p:cNvSpPr/>
          <p:nvPr/>
        </p:nvSpPr>
        <p:spPr>
          <a:xfrm rot="-5400000">
            <a:off x="6411750" y="-1095600"/>
            <a:ext cx="866400" cy="55107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61" y="1468075"/>
            <a:ext cx="3310090" cy="29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idx="4294967295" type="ctrTitle"/>
          </p:nvPr>
        </p:nvSpPr>
        <p:spPr>
          <a:xfrm>
            <a:off x="1263150" y="256600"/>
            <a:ext cx="66177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Use Case Diagram</a:t>
            </a:r>
            <a:endParaRPr b="1"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6538" y="958000"/>
            <a:ext cx="5510926" cy="388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48812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Software </a:t>
            </a:r>
            <a:r>
              <a:rPr b="1" lang="en-GB">
                <a:solidFill>
                  <a:srgbClr val="FFFFFF"/>
                </a:solidFill>
              </a:rPr>
              <a:t>Engineering</a:t>
            </a:r>
            <a:r>
              <a:rPr b="1" lang="en-GB">
                <a:solidFill>
                  <a:srgbClr val="FFFFFF"/>
                </a:solidFill>
              </a:rPr>
              <a:t> Practices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8751" l="7152" r="7391" t="9153"/>
          <a:stretch/>
        </p:blipFill>
        <p:spPr>
          <a:xfrm>
            <a:off x="320825" y="1428175"/>
            <a:ext cx="3991274" cy="228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